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5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5143500" cx="9144000"/>
  <p:notesSz cx="6858000" cy="9144000"/>
  <p:embeddedFontLst>
    <p:embeddedFont>
      <p:font typeface="Montserrat SemiBold"/>
      <p:regular r:id="rId25"/>
      <p:bold r:id="rId26"/>
      <p:italic r:id="rId27"/>
      <p:boldItalic r:id="rId28"/>
    </p:embeddedFont>
    <p:embeddedFont>
      <p:font typeface="Montserrat"/>
      <p:regular r:id="rId29"/>
      <p:bold r:id="rId30"/>
      <p:italic r:id="rId31"/>
      <p:boldItalic r:id="rId32"/>
    </p:embeddedFont>
    <p:embeddedFont>
      <p:font typeface="Frank Ruhl Libre"/>
      <p:regular r:id="rId33"/>
      <p:bold r:id="rId34"/>
    </p:embeddedFont>
    <p:embeddedFont>
      <p:font typeface="Montserrat ExtraBold"/>
      <p:bold r:id="rId35"/>
      <p:boldItalic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ontserratSemiBold-bold.fntdata"/><Relationship Id="rId25" Type="http://schemas.openxmlformats.org/officeDocument/2006/relationships/font" Target="fonts/MontserratSemiBold-regular.fntdata"/><Relationship Id="rId28" Type="http://schemas.openxmlformats.org/officeDocument/2006/relationships/font" Target="fonts/MontserratSemiBold-boldItalic.fntdata"/><Relationship Id="rId27" Type="http://schemas.openxmlformats.org/officeDocument/2006/relationships/font" Target="fonts/MontserratSemiBold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ontserrat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Montserrat-italic.fntdata"/><Relationship Id="rId30" Type="http://schemas.openxmlformats.org/officeDocument/2006/relationships/font" Target="fonts/Montserrat-bold.fntdata"/><Relationship Id="rId11" Type="http://schemas.openxmlformats.org/officeDocument/2006/relationships/slide" Target="slides/slide6.xml"/><Relationship Id="rId33" Type="http://schemas.openxmlformats.org/officeDocument/2006/relationships/font" Target="fonts/FrankRuhlLibre-regular.fntdata"/><Relationship Id="rId10" Type="http://schemas.openxmlformats.org/officeDocument/2006/relationships/slide" Target="slides/slide5.xml"/><Relationship Id="rId32" Type="http://schemas.openxmlformats.org/officeDocument/2006/relationships/font" Target="fonts/Montserrat-boldItalic.fntdata"/><Relationship Id="rId13" Type="http://schemas.openxmlformats.org/officeDocument/2006/relationships/slide" Target="slides/slide8.xml"/><Relationship Id="rId35" Type="http://schemas.openxmlformats.org/officeDocument/2006/relationships/font" Target="fonts/MontserratExtraBold-bold.fntdata"/><Relationship Id="rId12" Type="http://schemas.openxmlformats.org/officeDocument/2006/relationships/slide" Target="slides/slide7.xml"/><Relationship Id="rId34" Type="http://schemas.openxmlformats.org/officeDocument/2006/relationships/font" Target="fonts/FrankRuhlLibre-bold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36" Type="http://schemas.openxmlformats.org/officeDocument/2006/relationships/font" Target="fonts/MontserratExtraBold-bold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976b9d132d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2976b9d132d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89f11c4f3f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289f11c4f3f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976b9d132d_1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2976b9d132d_1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88eed7d3d3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288eed7d3d3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976b9d132d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2976b9d132d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976b9d132d_1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2976b9d132d_1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89f11c4f3f_0_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289f11c4f3f_0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2976b9d132d_1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2976b9d132d_1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976b9d132d_1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2976b9d132d_1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976b9d132d_1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2976b9d132d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806743487f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806743487f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89f11c4f3f_0_2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289f11c4f3f_0_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806743487f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806743487f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89f11c4f3f_0_2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289f11c4f3f_0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976b9d132d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2976b9d132d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976b9d132d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2976b9d132d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976b9d132d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2976b9d132d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976b9d132d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2976b9d132d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jpg"/><Relationship Id="rId3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4.jp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jpg"/><Relationship Id="rId3" Type="http://schemas.openxmlformats.org/officeDocument/2006/relationships/image" Target="../media/image1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jpg"/><Relationship Id="rId3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4.jp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jpg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Relationship Id="rId3" Type="http://schemas.openxmlformats.org/officeDocument/2006/relationships/image" Target="../media/image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jpg"/><Relationship Id="rId3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4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4.jp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4.jp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4.jp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 type="title">
  <p:cSld name="TITLE">
    <p:bg>
      <p:bgPr>
        <a:solidFill>
          <a:srgbClr val="220337"/>
        </a:soli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47363" y="427947"/>
            <a:ext cx="1049175" cy="3561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/>
          <p:nvPr>
            <p:ph type="title"/>
          </p:nvPr>
        </p:nvSpPr>
        <p:spPr>
          <a:xfrm>
            <a:off x="904850" y="1253682"/>
            <a:ext cx="7333800" cy="15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7200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" type="body"/>
          </p:nvPr>
        </p:nvSpPr>
        <p:spPr>
          <a:xfrm>
            <a:off x="2496200" y="4275729"/>
            <a:ext cx="4151400" cy="30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Montserrat SemiBold"/>
              <a:buChar char="●"/>
              <a:defRPr sz="1000">
                <a:solidFill>
                  <a:schemeClr val="accen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indent="-292100" lvl="1" marL="91440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Montserrat SemiBold"/>
              <a:buChar char="○"/>
              <a:defRPr sz="1000">
                <a:solidFill>
                  <a:schemeClr val="accen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indent="-292100" lvl="2" marL="137160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Montserrat SemiBold"/>
              <a:buChar char="■"/>
              <a:defRPr sz="1000">
                <a:solidFill>
                  <a:schemeClr val="accen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indent="-292100" lvl="3" marL="182880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Montserrat SemiBold"/>
              <a:buChar char="●"/>
              <a:defRPr sz="1000">
                <a:solidFill>
                  <a:schemeClr val="accen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indent="-292100" lvl="4" marL="228600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Montserrat SemiBold"/>
              <a:buChar char="○"/>
              <a:defRPr sz="1000">
                <a:solidFill>
                  <a:schemeClr val="accen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indent="-292100" lvl="5" marL="274320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Montserrat SemiBold"/>
              <a:buChar char="■"/>
              <a:defRPr sz="1000">
                <a:solidFill>
                  <a:schemeClr val="accen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indent="-292100" lvl="6" marL="320040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Montserrat SemiBold"/>
              <a:buChar char="●"/>
              <a:defRPr sz="1000">
                <a:solidFill>
                  <a:schemeClr val="accen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indent="-292100" lvl="7" marL="365760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Montserrat SemiBold"/>
              <a:buChar char="○"/>
              <a:defRPr sz="1000">
                <a:solidFill>
                  <a:schemeClr val="accen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indent="-292100" lvl="8" marL="411480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Montserrat SemiBold"/>
              <a:buChar char="■"/>
              <a:defRPr sz="1000">
                <a:solidFill>
                  <a:schemeClr val="accen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2" type="subTitle"/>
          </p:nvPr>
        </p:nvSpPr>
        <p:spPr>
          <a:xfrm>
            <a:off x="2496200" y="2791614"/>
            <a:ext cx="4151400" cy="7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accent2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 " id="63" name="Google Shape;63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1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7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sz="7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5" name="Google Shape;65;p11"/>
          <p:cNvSpPr txBox="1"/>
          <p:nvPr>
            <p:ph type="title"/>
          </p:nvPr>
        </p:nvSpPr>
        <p:spPr>
          <a:xfrm>
            <a:off x="311700" y="3619355"/>
            <a:ext cx="4511700" cy="60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Font typeface="Montserrat"/>
              <a:buNone/>
              <a:defRPr b="0" sz="18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66" name="Google Shape;66;p11"/>
          <p:cNvPicPr preferRelativeResize="0"/>
          <p:nvPr/>
        </p:nvPicPr>
        <p:blipFill rotWithShape="1">
          <a:blip r:embed="rId3">
            <a:alphaModFix/>
          </a:blip>
          <a:srcRect b="0" l="0" r="0" t="29770"/>
          <a:stretch/>
        </p:blipFill>
        <p:spPr>
          <a:xfrm>
            <a:off x="0" y="1"/>
            <a:ext cx="9144003" cy="26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965" y="0"/>
            <a:ext cx="913607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2"/>
          <p:cNvSpPr txBox="1"/>
          <p:nvPr>
            <p:ph hasCustomPrompt="1" type="title"/>
          </p:nvPr>
        </p:nvSpPr>
        <p:spPr>
          <a:xfrm>
            <a:off x="311700" y="606575"/>
            <a:ext cx="8520600" cy="167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13000"/>
              <a:buNone/>
              <a:defRPr sz="13000">
                <a:solidFill>
                  <a:srgbClr val="57068C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70" name="Google Shape;70;p12"/>
          <p:cNvSpPr txBox="1"/>
          <p:nvPr>
            <p:ph idx="1" type="body"/>
          </p:nvPr>
        </p:nvSpPr>
        <p:spPr>
          <a:xfrm>
            <a:off x="3007950" y="3094875"/>
            <a:ext cx="3128100" cy="118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pic>
        <p:nvPicPr>
          <p:cNvPr descr=" " id="71" name="Google Shape;71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2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7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sz="7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3" name="Google Shape;73;p12"/>
          <p:cNvSpPr txBox="1"/>
          <p:nvPr>
            <p:ph idx="2" type="subTitle"/>
          </p:nvPr>
        </p:nvSpPr>
        <p:spPr>
          <a:xfrm>
            <a:off x="1429500" y="2353776"/>
            <a:ext cx="6285000" cy="46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chemeClr val="accent1"/>
                </a:solidFill>
                <a:latin typeface="Frank Ruhl Libre"/>
                <a:ea typeface="Frank Ruhl Libre"/>
                <a:cs typeface="Frank Ruhl Libre"/>
                <a:sym typeface="Frank Ruhl Libre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and Text">
  <p:cSld name="CUSTOM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97" cy="514351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76" name="Google Shape;7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3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7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sz="7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8" name="Google Shape;78;p13"/>
          <p:cNvSpPr txBox="1"/>
          <p:nvPr>
            <p:ph type="title"/>
          </p:nvPr>
        </p:nvSpPr>
        <p:spPr>
          <a:xfrm>
            <a:off x="4969800" y="1412750"/>
            <a:ext cx="3766800" cy="1374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3600"/>
              <a:buNone/>
              <a:defRPr>
                <a:solidFill>
                  <a:srgbClr val="57068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9" name="Google Shape;79;p13"/>
          <p:cNvSpPr txBox="1"/>
          <p:nvPr>
            <p:ph idx="1" type="body"/>
          </p:nvPr>
        </p:nvSpPr>
        <p:spPr>
          <a:xfrm>
            <a:off x="4969675" y="2901150"/>
            <a:ext cx="3766800" cy="137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 rtl="0">
              <a:lnSpc>
                <a:spcPct val="125000"/>
              </a:lnSpc>
              <a:spcBef>
                <a:spcPts val="800"/>
              </a:spcBef>
              <a:spcAft>
                <a:spcPts val="80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st">
  <p:cSld name="CUSTOM_1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 " id="81" name="Google Shape;81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4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7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sz="7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3" name="Google Shape;83;p14"/>
          <p:cNvSpPr txBox="1"/>
          <p:nvPr>
            <p:ph type="title"/>
          </p:nvPr>
        </p:nvSpPr>
        <p:spPr>
          <a:xfrm>
            <a:off x="311700" y="587975"/>
            <a:ext cx="3610800" cy="89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4000"/>
              <a:buNone/>
              <a:defRPr sz="4000">
                <a:solidFill>
                  <a:srgbClr val="57068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4" name="Google Shape;84;p14"/>
          <p:cNvSpPr txBox="1"/>
          <p:nvPr>
            <p:ph idx="1" type="body"/>
          </p:nvPr>
        </p:nvSpPr>
        <p:spPr>
          <a:xfrm>
            <a:off x="311700" y="1836175"/>
            <a:ext cx="3610800" cy="24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25000"/>
              </a:lnSpc>
              <a:spcBef>
                <a:spcPts val="800"/>
              </a:spcBef>
              <a:spcAft>
                <a:spcPts val="8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5" name="Google Shape;85;p14"/>
          <p:cNvSpPr txBox="1"/>
          <p:nvPr/>
        </p:nvSpPr>
        <p:spPr>
          <a:xfrm>
            <a:off x="5958050" y="683000"/>
            <a:ext cx="2778600" cy="109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6" name="Google Shape;86;p14"/>
          <p:cNvSpPr txBox="1"/>
          <p:nvPr>
            <p:ph idx="2" type="body"/>
          </p:nvPr>
        </p:nvSpPr>
        <p:spPr>
          <a:xfrm>
            <a:off x="5824575" y="683050"/>
            <a:ext cx="2911800" cy="109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spcBef>
                <a:spcPts val="60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spcBef>
                <a:spcPts val="60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spcBef>
                <a:spcPts val="60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spcBef>
                <a:spcPts val="60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spcBef>
                <a:spcPts val="60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spcBef>
                <a:spcPts val="60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spcBef>
                <a:spcPts val="60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spcBef>
                <a:spcPts val="600"/>
              </a:spcBef>
              <a:spcAft>
                <a:spcPts val="60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87" name="Google Shape;87;p14"/>
          <p:cNvSpPr txBox="1"/>
          <p:nvPr>
            <p:ph idx="3" type="body"/>
          </p:nvPr>
        </p:nvSpPr>
        <p:spPr>
          <a:xfrm>
            <a:off x="5824575" y="1931875"/>
            <a:ext cx="2911800" cy="109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 rtl="0">
              <a:spcBef>
                <a:spcPts val="60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 rtl="0">
              <a:spcBef>
                <a:spcPts val="60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 rtl="0">
              <a:spcBef>
                <a:spcPts val="60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 rtl="0">
              <a:spcBef>
                <a:spcPts val="60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 rtl="0">
              <a:spcBef>
                <a:spcPts val="60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 rtl="0">
              <a:spcBef>
                <a:spcPts val="60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 rtl="0">
              <a:spcBef>
                <a:spcPts val="60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 rtl="0">
              <a:spcBef>
                <a:spcPts val="600"/>
              </a:spcBef>
              <a:spcAft>
                <a:spcPts val="60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88" name="Google Shape;88;p14"/>
          <p:cNvSpPr txBox="1"/>
          <p:nvPr>
            <p:ph idx="4" type="body"/>
          </p:nvPr>
        </p:nvSpPr>
        <p:spPr>
          <a:xfrm>
            <a:off x="5824575" y="3180700"/>
            <a:ext cx="2911800" cy="109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 rtl="0">
              <a:spcBef>
                <a:spcPts val="60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 rtl="0">
              <a:spcBef>
                <a:spcPts val="60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 rtl="0">
              <a:spcBef>
                <a:spcPts val="60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 rtl="0">
              <a:spcBef>
                <a:spcPts val="60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 rtl="0">
              <a:spcBef>
                <a:spcPts val="60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 rtl="0">
              <a:spcBef>
                <a:spcPts val="60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 rtl="0">
              <a:spcBef>
                <a:spcPts val="60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 rtl="0">
              <a:spcBef>
                <a:spcPts val="600"/>
              </a:spcBef>
              <a:spcAft>
                <a:spcPts val="600"/>
              </a:spcAft>
              <a:buSzPts val="1000"/>
              <a:buChar char="■"/>
              <a:defRPr sz="1000"/>
            </a:lvl9pPr>
          </a:lstStyle>
          <a:p/>
        </p:txBody>
      </p:sp>
      <p:pic>
        <p:nvPicPr>
          <p:cNvPr id="89" name="Google Shape;89;p14"/>
          <p:cNvPicPr preferRelativeResize="0"/>
          <p:nvPr/>
        </p:nvPicPr>
        <p:blipFill rotWithShape="1">
          <a:blip r:embed="rId3">
            <a:alphaModFix/>
          </a:blip>
          <a:srcRect b="0" l="0" r="0" t="29770"/>
          <a:stretch/>
        </p:blipFill>
        <p:spPr>
          <a:xfrm>
            <a:off x="0" y="1"/>
            <a:ext cx="9144003" cy="26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0">
          <p15:clr>
            <a:srgbClr val="FA7B17"/>
          </p15:clr>
        </p15:guide>
        <p15:guide id="2" orient="horz" pos="432">
          <p15:clr>
            <a:srgbClr val="FA7B17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1">
  <p:cSld name="CUSTOM_2">
    <p:bg>
      <p:bgPr>
        <a:solidFill>
          <a:srgbClr val="220337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92" name="Google Shape;92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5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7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sz="7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4" name="Google Shape;94;p15"/>
          <p:cNvSpPr txBox="1"/>
          <p:nvPr>
            <p:ph type="title"/>
          </p:nvPr>
        </p:nvSpPr>
        <p:spPr>
          <a:xfrm>
            <a:off x="904850" y="1264532"/>
            <a:ext cx="6710700" cy="15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1" type="subTitle"/>
          </p:nvPr>
        </p:nvSpPr>
        <p:spPr>
          <a:xfrm>
            <a:off x="974919" y="3029082"/>
            <a:ext cx="3715200" cy="50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pic>
        <p:nvPicPr>
          <p:cNvPr descr=" " id="96" name="Google Shape;96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2">
  <p:cSld name="CUSTOM_3">
    <p:bg>
      <p:bgPr>
        <a:solidFill>
          <a:schemeClr val="lt2"/>
        </a:solid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62802" y="-34225"/>
            <a:ext cx="9269596" cy="51809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99" name="Google Shape;9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6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7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sz="7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1" name="Google Shape;101;p16"/>
          <p:cNvSpPr txBox="1"/>
          <p:nvPr>
            <p:ph type="title"/>
          </p:nvPr>
        </p:nvSpPr>
        <p:spPr>
          <a:xfrm>
            <a:off x="592275" y="522825"/>
            <a:ext cx="8144400" cy="375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with folio" type="blank">
  <p:cSld name="BLANK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 " id="103" name="Google Shape;103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7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7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sz="7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_1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2">
  <p:cSld name="TITLE_1_1_1_1">
    <p:bg>
      <p:bgPr>
        <a:solidFill>
          <a:srgbClr val="220337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5;p3"/>
          <p:cNvPicPr preferRelativeResize="0"/>
          <p:nvPr/>
        </p:nvPicPr>
        <p:blipFill rotWithShape="1">
          <a:blip r:embed="rId2">
            <a:alphaModFix/>
          </a:blip>
          <a:srcRect b="367" l="308" r="327" t="357"/>
          <a:stretch/>
        </p:blipFill>
        <p:spPr>
          <a:xfrm>
            <a:off x="0" y="250"/>
            <a:ext cx="9143997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ew York University logo" id="16" name="Google Shape;16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47363" y="427947"/>
            <a:ext cx="1049175" cy="35610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3"/>
          <p:cNvSpPr txBox="1"/>
          <p:nvPr>
            <p:ph type="title"/>
          </p:nvPr>
        </p:nvSpPr>
        <p:spPr>
          <a:xfrm>
            <a:off x="904850" y="1253682"/>
            <a:ext cx="7333800" cy="15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72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" type="body"/>
          </p:nvPr>
        </p:nvSpPr>
        <p:spPr>
          <a:xfrm>
            <a:off x="2496200" y="4275729"/>
            <a:ext cx="4151400" cy="30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Montserrat SemiBold"/>
              <a:buChar char="●"/>
              <a:defRPr sz="10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indent="-292100" lvl="1" marL="9144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Montserrat SemiBold"/>
              <a:buChar char="○"/>
              <a:defRPr sz="10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indent="-292100" lvl="2" marL="13716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Montserrat SemiBold"/>
              <a:buChar char="■"/>
              <a:defRPr sz="10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indent="-292100" lvl="3" marL="18288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Montserrat SemiBold"/>
              <a:buChar char="●"/>
              <a:defRPr sz="10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indent="-292100" lvl="4" marL="22860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Montserrat SemiBold"/>
              <a:buChar char="○"/>
              <a:defRPr sz="10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indent="-292100" lvl="5" marL="27432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Montserrat SemiBold"/>
              <a:buChar char="■"/>
              <a:defRPr sz="10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indent="-292100" lvl="6" marL="32004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Montserrat SemiBold"/>
              <a:buChar char="●"/>
              <a:defRPr sz="10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indent="-292100" lvl="7" marL="36576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Montserrat SemiBold"/>
              <a:buChar char="○"/>
              <a:defRPr sz="10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indent="-292100" lvl="8" marL="41148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Montserrat SemiBold"/>
              <a:buChar char="■"/>
              <a:defRPr sz="10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/>
        </p:txBody>
      </p:sp>
      <p:sp>
        <p:nvSpPr>
          <p:cNvPr id="19" name="Google Shape;19;p3"/>
          <p:cNvSpPr txBox="1"/>
          <p:nvPr>
            <p:ph idx="2" type="subTitle"/>
          </p:nvPr>
        </p:nvSpPr>
        <p:spPr>
          <a:xfrm>
            <a:off x="2496200" y="2791614"/>
            <a:ext cx="4151400" cy="7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lt2"/>
        </a:solid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4"/>
          <p:cNvSpPr txBox="1"/>
          <p:nvPr>
            <p:ph type="title"/>
          </p:nvPr>
        </p:nvSpPr>
        <p:spPr>
          <a:xfrm>
            <a:off x="1506000" y="1385509"/>
            <a:ext cx="6131700" cy="163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3" name="Google Shape;23;p4"/>
          <p:cNvSpPr txBox="1"/>
          <p:nvPr>
            <p:ph idx="1" type="subTitle"/>
          </p:nvPr>
        </p:nvSpPr>
        <p:spPr>
          <a:xfrm>
            <a:off x="2462575" y="2959018"/>
            <a:ext cx="4218600" cy="73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/>
        </p:nvSpPr>
        <p:spPr>
          <a:xfrm>
            <a:off x="4583948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7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sz="7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 " id="26" name="Google Shape;26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5"/>
          <p:cNvSpPr txBox="1"/>
          <p:nvPr>
            <p:ph type="title"/>
          </p:nvPr>
        </p:nvSpPr>
        <p:spPr>
          <a:xfrm>
            <a:off x="311700" y="587975"/>
            <a:ext cx="6551100" cy="65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4800"/>
              <a:buNone/>
              <a:defRPr sz="4800">
                <a:solidFill>
                  <a:srgbClr val="57068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311700" y="1448400"/>
            <a:ext cx="6551100" cy="22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29" name="Google Shape;29;p5"/>
          <p:cNvPicPr preferRelativeResize="0"/>
          <p:nvPr/>
        </p:nvPicPr>
        <p:blipFill rotWithShape="1">
          <a:blip r:embed="rId3">
            <a:alphaModFix/>
          </a:blip>
          <a:srcRect b="0" l="0" r="0" t="29770"/>
          <a:stretch/>
        </p:blipFill>
        <p:spPr>
          <a:xfrm>
            <a:off x="0" y="1"/>
            <a:ext cx="9144003" cy="26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432">
          <p15:clr>
            <a:srgbClr val="FA7B17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311700" y="587970"/>
            <a:ext cx="4945500" cy="113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4800"/>
              <a:buNone/>
              <a:defRPr sz="4800">
                <a:solidFill>
                  <a:srgbClr val="57068C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" type="body"/>
          </p:nvPr>
        </p:nvSpPr>
        <p:spPr>
          <a:xfrm>
            <a:off x="311700" y="2467949"/>
            <a:ext cx="3999900" cy="18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lnSpc>
                <a:spcPct val="125000"/>
              </a:lnSpc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6"/>
          <p:cNvSpPr txBox="1"/>
          <p:nvPr>
            <p:ph idx="2" type="body"/>
          </p:nvPr>
        </p:nvSpPr>
        <p:spPr>
          <a:xfrm>
            <a:off x="4619925" y="2467949"/>
            <a:ext cx="3999900" cy="18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lnSpc>
                <a:spcPct val="125000"/>
              </a:lnSpc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/>
        </p:txBody>
      </p:sp>
      <p:pic>
        <p:nvPicPr>
          <p:cNvPr descr=" " id="34" name="Google Shape;34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6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7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sz="7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" name="Google Shape;36;p6"/>
          <p:cNvSpPr txBox="1"/>
          <p:nvPr>
            <p:ph idx="3" type="subTitle"/>
          </p:nvPr>
        </p:nvSpPr>
        <p:spPr>
          <a:xfrm>
            <a:off x="311700" y="2054620"/>
            <a:ext cx="3999900" cy="41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4" type="subTitle"/>
          </p:nvPr>
        </p:nvSpPr>
        <p:spPr>
          <a:xfrm>
            <a:off x="4619925" y="2054620"/>
            <a:ext cx="3999900" cy="41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pic>
        <p:nvPicPr>
          <p:cNvPr id="38" name="Google Shape;38;p6"/>
          <p:cNvPicPr preferRelativeResize="0"/>
          <p:nvPr/>
        </p:nvPicPr>
        <p:blipFill rotWithShape="1">
          <a:blip r:embed="rId3">
            <a:alphaModFix/>
          </a:blip>
          <a:srcRect b="0" l="0" r="0" t="29770"/>
          <a:stretch/>
        </p:blipFill>
        <p:spPr>
          <a:xfrm>
            <a:off x="0" y="1"/>
            <a:ext cx="9144003" cy="26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7"/>
          <p:cNvSpPr txBox="1"/>
          <p:nvPr>
            <p:ph type="title"/>
          </p:nvPr>
        </p:nvSpPr>
        <p:spPr>
          <a:xfrm>
            <a:off x="311700" y="530680"/>
            <a:ext cx="8424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3600"/>
              <a:buNone/>
              <a:defRPr>
                <a:solidFill>
                  <a:srgbClr val="57068C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 " id="41" name="Google Shape;41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7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7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sz="7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3" name="Google Shape;43;p7"/>
          <p:cNvPicPr preferRelativeResize="0"/>
          <p:nvPr/>
        </p:nvPicPr>
        <p:blipFill rotWithShape="1">
          <a:blip r:embed="rId3">
            <a:alphaModFix/>
          </a:blip>
          <a:srcRect b="0" l="0" r="0" t="29770"/>
          <a:stretch/>
        </p:blipFill>
        <p:spPr>
          <a:xfrm>
            <a:off x="0" y="1"/>
            <a:ext cx="9144003" cy="26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"/>
          <p:cNvSpPr txBox="1"/>
          <p:nvPr>
            <p:ph type="title"/>
          </p:nvPr>
        </p:nvSpPr>
        <p:spPr>
          <a:xfrm>
            <a:off x="311700" y="708000"/>
            <a:ext cx="31323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2400"/>
              <a:buNone/>
              <a:defRPr sz="2400">
                <a:solidFill>
                  <a:srgbClr val="57068C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8"/>
          <p:cNvSpPr txBox="1"/>
          <p:nvPr>
            <p:ph idx="1" type="body"/>
          </p:nvPr>
        </p:nvSpPr>
        <p:spPr>
          <a:xfrm>
            <a:off x="311700" y="1542000"/>
            <a:ext cx="3054600" cy="288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SzPts val="1200"/>
              <a:buChar char="■"/>
              <a:defRPr sz="1200"/>
            </a:lvl9pPr>
          </a:lstStyle>
          <a:p/>
        </p:txBody>
      </p:sp>
      <p:pic>
        <p:nvPicPr>
          <p:cNvPr descr=" " id="47" name="Google Shape;47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8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7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sz="7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9" name="Google Shape;49;p8"/>
          <p:cNvPicPr preferRelativeResize="0"/>
          <p:nvPr/>
        </p:nvPicPr>
        <p:blipFill rotWithShape="1">
          <a:blip r:embed="rId3">
            <a:alphaModFix/>
          </a:blip>
          <a:srcRect b="0" l="0" r="0" t="29770"/>
          <a:stretch/>
        </p:blipFill>
        <p:spPr>
          <a:xfrm>
            <a:off x="0" y="1"/>
            <a:ext cx="9144003" cy="26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432">
          <p15:clr>
            <a:srgbClr val="FA7B17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9"/>
          <p:cNvSpPr txBox="1"/>
          <p:nvPr>
            <p:ph type="title"/>
          </p:nvPr>
        </p:nvSpPr>
        <p:spPr>
          <a:xfrm>
            <a:off x="1772975" y="528144"/>
            <a:ext cx="5597700" cy="247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5600"/>
              <a:buNone/>
              <a:defRPr sz="5600">
                <a:solidFill>
                  <a:srgbClr val="57068C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pic>
        <p:nvPicPr>
          <p:cNvPr descr=" " id="52" name="Google Shape;52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9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7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sz="7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4" name="Google Shape;54;p9"/>
          <p:cNvSpPr txBox="1"/>
          <p:nvPr>
            <p:ph idx="1" type="body"/>
          </p:nvPr>
        </p:nvSpPr>
        <p:spPr>
          <a:xfrm>
            <a:off x="2120250" y="2660325"/>
            <a:ext cx="4903500" cy="161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 " id="56" name="Google Shape;56;p1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0"/>
          <p:cNvSpPr txBox="1"/>
          <p:nvPr>
            <p:ph type="title"/>
          </p:nvPr>
        </p:nvSpPr>
        <p:spPr>
          <a:xfrm>
            <a:off x="294375" y="1233175"/>
            <a:ext cx="40791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3600"/>
              <a:buNone/>
              <a:defRPr sz="3600">
                <a:solidFill>
                  <a:srgbClr val="57068C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8" name="Google Shape;58;p10"/>
          <p:cNvSpPr txBox="1"/>
          <p:nvPr>
            <p:ph idx="1" type="subTitle"/>
          </p:nvPr>
        </p:nvSpPr>
        <p:spPr>
          <a:xfrm>
            <a:off x="294375" y="2803075"/>
            <a:ext cx="36168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A6ABA"/>
              </a:buClr>
              <a:buSzPts val="1800"/>
              <a:buNone/>
              <a:defRPr>
                <a:solidFill>
                  <a:srgbClr val="9A6ABA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9" name="Google Shape;59;p10"/>
          <p:cNvSpPr txBox="1"/>
          <p:nvPr>
            <p:ph idx="2" type="body"/>
          </p:nvPr>
        </p:nvSpPr>
        <p:spPr>
          <a:xfrm>
            <a:off x="4939500" y="724075"/>
            <a:ext cx="3837000" cy="355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descr=" " id="60" name="Google Shape;60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0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7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sz="7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18" Type="http://schemas.openxmlformats.org/officeDocument/2006/relationships/theme" Target="../theme/theme2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68825"/>
            <a:ext cx="8424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3600"/>
              <a:buFont typeface="Frank Ruhl Libre"/>
              <a:buNone/>
              <a:defRPr b="1" sz="3600">
                <a:solidFill>
                  <a:srgbClr val="57068C"/>
                </a:solidFill>
                <a:latin typeface="Frank Ruhl Libre"/>
                <a:ea typeface="Frank Ruhl Libre"/>
                <a:cs typeface="Frank Ruhl Libre"/>
                <a:sym typeface="Frank Ruhl Libr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424900" cy="31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1800"/>
              <a:buFont typeface="Montserrat"/>
              <a:buChar char="●"/>
              <a:defRPr sz="18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7068C"/>
              </a:buClr>
              <a:buSzPts val="1400"/>
              <a:buFont typeface="Montserrat"/>
              <a:buChar char="○"/>
              <a:defRPr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7068C"/>
              </a:buClr>
              <a:buSzPts val="1400"/>
              <a:buFont typeface="Montserrat"/>
              <a:buChar char="■"/>
              <a:defRPr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7068C"/>
              </a:buClr>
              <a:buSzPts val="1400"/>
              <a:buFont typeface="Montserrat"/>
              <a:buChar char="●"/>
              <a:defRPr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7068C"/>
              </a:buClr>
              <a:buSzPts val="1400"/>
              <a:buFont typeface="Montserrat"/>
              <a:buChar char="○"/>
              <a:defRPr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7068C"/>
              </a:buClr>
              <a:buSzPts val="1400"/>
              <a:buFont typeface="Montserrat"/>
              <a:buChar char="■"/>
              <a:defRPr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7068C"/>
              </a:buClr>
              <a:buSzPts val="1400"/>
              <a:buFont typeface="Montserrat"/>
              <a:buChar char="●"/>
              <a:defRPr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7068C"/>
              </a:buClr>
              <a:buSzPts val="1400"/>
              <a:buFont typeface="Montserrat"/>
              <a:buChar char="○"/>
              <a:defRPr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57068C"/>
              </a:buClr>
              <a:buSzPts val="1400"/>
              <a:buFont typeface="Montserrat"/>
              <a:buChar char="■"/>
              <a:defRPr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256">
          <p15:clr>
            <a:srgbClr val="EA4335"/>
          </p15:clr>
        </p15:guide>
        <p15:guide id="2" orient="horz" pos="3025">
          <p15:clr>
            <a:srgbClr val="EA4335"/>
          </p15:clr>
        </p15:guide>
        <p15:guide id="3" pos="5503">
          <p15:clr>
            <a:srgbClr val="EA4335"/>
          </p15:clr>
        </p15:guide>
        <p15:guide id="4" orient="horz" pos="2693">
          <p15:clr>
            <a:srgbClr val="EA4335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9.png"/><Relationship Id="rId4" Type="http://schemas.openxmlformats.org/officeDocument/2006/relationships/image" Target="../media/image1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openai.com/research/techniques-for-training-large-neural-networks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arxiv.org/abs/1106.5730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arxiv.org/abs/2205.05198" TargetMode="External"/><Relationship Id="rId4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9.png"/><Relationship Id="rId4" Type="http://schemas.openxmlformats.org/officeDocument/2006/relationships/image" Target="../media/image22.png"/><Relationship Id="rId5" Type="http://schemas.openxmlformats.org/officeDocument/2006/relationships/image" Target="../media/image6.png"/><Relationship Id="rId6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9"/>
          <p:cNvSpPr txBox="1"/>
          <p:nvPr>
            <p:ph type="title"/>
          </p:nvPr>
        </p:nvSpPr>
        <p:spPr>
          <a:xfrm>
            <a:off x="904850" y="1253682"/>
            <a:ext cx="7333800" cy="15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Section 09 </a:t>
            </a:r>
            <a:endParaRPr/>
          </a:p>
        </p:txBody>
      </p:sp>
      <p:sp>
        <p:nvSpPr>
          <p:cNvPr id="111" name="Google Shape;111;p19"/>
          <p:cNvSpPr txBox="1"/>
          <p:nvPr>
            <p:ph idx="1" type="body"/>
          </p:nvPr>
        </p:nvSpPr>
        <p:spPr>
          <a:xfrm>
            <a:off x="2496200" y="4275729"/>
            <a:ext cx="4151400" cy="30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11/06/2023</a:t>
            </a:r>
            <a:endParaRPr/>
          </a:p>
        </p:txBody>
      </p:sp>
      <p:sp>
        <p:nvSpPr>
          <p:cNvPr id="112" name="Google Shape;112;p19"/>
          <p:cNvSpPr txBox="1"/>
          <p:nvPr>
            <p:ph idx="2" type="subTitle"/>
          </p:nvPr>
        </p:nvSpPr>
        <p:spPr>
          <a:xfrm>
            <a:off x="2496200" y="2791614"/>
            <a:ext cx="4151400" cy="7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Xiang </a:t>
            </a:r>
            <a:r>
              <a:rPr lang="en"/>
              <a:t>Pan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8"/>
          <p:cNvSpPr txBox="1"/>
          <p:nvPr>
            <p:ph type="title"/>
          </p:nvPr>
        </p:nvSpPr>
        <p:spPr>
          <a:xfrm>
            <a:off x="311700" y="530680"/>
            <a:ext cx="8424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MOE</a:t>
            </a:r>
            <a:endParaRPr/>
          </a:p>
        </p:txBody>
      </p:sp>
      <p:sp>
        <p:nvSpPr>
          <p:cNvPr id="187" name="Google Shape;187;p28"/>
          <p:cNvSpPr txBox="1"/>
          <p:nvPr/>
        </p:nvSpPr>
        <p:spPr>
          <a:xfrm>
            <a:off x="338977" y="253941"/>
            <a:ext cx="24360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rgbClr val="9A6ABA"/>
                </a:solidFill>
                <a:latin typeface="Montserrat"/>
                <a:ea typeface="Montserrat"/>
                <a:cs typeface="Montserrat"/>
                <a:sym typeface="Montserrat"/>
              </a:rPr>
              <a:t>P A R T   0 1</a:t>
            </a:r>
            <a:endParaRPr b="1" sz="700">
              <a:solidFill>
                <a:srgbClr val="9A6AB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8" name="Google Shape;188;p28"/>
          <p:cNvSpPr txBox="1"/>
          <p:nvPr/>
        </p:nvSpPr>
        <p:spPr>
          <a:xfrm>
            <a:off x="530000" y="1352350"/>
            <a:ext cx="5432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89" name="Google Shape;18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0525" y="1288225"/>
            <a:ext cx="6897475" cy="339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9"/>
          <p:cNvSpPr txBox="1"/>
          <p:nvPr>
            <p:ph type="title"/>
          </p:nvPr>
        </p:nvSpPr>
        <p:spPr>
          <a:xfrm>
            <a:off x="854525" y="1394925"/>
            <a:ext cx="7447200" cy="163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Scaling Law for LLM Training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195" name="Google Shape;195;p29"/>
          <p:cNvSpPr txBox="1"/>
          <p:nvPr/>
        </p:nvSpPr>
        <p:spPr>
          <a:xfrm>
            <a:off x="3793600" y="817178"/>
            <a:ext cx="1556700" cy="29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accen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P A R T   0 2</a:t>
            </a:r>
            <a:endParaRPr sz="900">
              <a:solidFill>
                <a:schemeClr val="accent2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cxnSp>
        <p:nvCxnSpPr>
          <p:cNvPr id="196" name="Google Shape;196;p29"/>
          <p:cNvCxnSpPr/>
          <p:nvPr/>
        </p:nvCxnSpPr>
        <p:spPr>
          <a:xfrm>
            <a:off x="4231926" y="1084298"/>
            <a:ext cx="692400" cy="0"/>
          </a:xfrm>
          <a:prstGeom prst="straightConnector1">
            <a:avLst/>
          </a:prstGeom>
          <a:noFill/>
          <a:ln cap="flat" cmpd="sng" w="9525">
            <a:solidFill>
              <a:srgbClr val="57068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7" name="Google Shape;197;p29"/>
          <p:cNvSpPr txBox="1"/>
          <p:nvPr/>
        </p:nvSpPr>
        <p:spPr>
          <a:xfrm>
            <a:off x="1180725" y="4785125"/>
            <a:ext cx="5432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0"/>
          <p:cNvSpPr txBox="1"/>
          <p:nvPr>
            <p:ph type="title"/>
          </p:nvPr>
        </p:nvSpPr>
        <p:spPr>
          <a:xfrm>
            <a:off x="311700" y="530680"/>
            <a:ext cx="8424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Scaling Law</a:t>
            </a:r>
            <a:endParaRPr/>
          </a:p>
        </p:txBody>
      </p:sp>
      <p:sp>
        <p:nvSpPr>
          <p:cNvPr id="203" name="Google Shape;203;p30"/>
          <p:cNvSpPr txBox="1"/>
          <p:nvPr/>
        </p:nvSpPr>
        <p:spPr>
          <a:xfrm>
            <a:off x="338977" y="253941"/>
            <a:ext cx="24360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rgbClr val="9A6ABA"/>
                </a:solidFill>
                <a:latin typeface="Montserrat"/>
                <a:ea typeface="Montserrat"/>
                <a:cs typeface="Montserrat"/>
                <a:sym typeface="Montserrat"/>
              </a:rPr>
              <a:t>P A R T   02</a:t>
            </a:r>
            <a:endParaRPr b="1" sz="700">
              <a:solidFill>
                <a:srgbClr val="9A6AB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4" name="Google Shape;204;p30"/>
          <p:cNvSpPr txBox="1"/>
          <p:nvPr/>
        </p:nvSpPr>
        <p:spPr>
          <a:xfrm>
            <a:off x="492275" y="1446675"/>
            <a:ext cx="8164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Montserrat"/>
                <a:ea typeface="Montserrat"/>
                <a:cs typeface="Montserrat"/>
                <a:sym typeface="Montserrat"/>
              </a:rPr>
              <a:t>Why do we care about scaling law?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05" name="Google Shape;20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9788" y="1939275"/>
            <a:ext cx="7808727" cy="250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1"/>
          <p:cNvSpPr txBox="1"/>
          <p:nvPr>
            <p:ph type="title"/>
          </p:nvPr>
        </p:nvSpPr>
        <p:spPr>
          <a:xfrm>
            <a:off x="311700" y="530680"/>
            <a:ext cx="8424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Optimal Configuration for LLM</a:t>
            </a:r>
            <a:endParaRPr/>
          </a:p>
        </p:txBody>
      </p:sp>
      <p:sp>
        <p:nvSpPr>
          <p:cNvPr id="211" name="Google Shape;211;p31"/>
          <p:cNvSpPr txBox="1"/>
          <p:nvPr/>
        </p:nvSpPr>
        <p:spPr>
          <a:xfrm>
            <a:off x="338977" y="253941"/>
            <a:ext cx="24360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rgbClr val="9A6ABA"/>
                </a:solidFill>
                <a:latin typeface="Montserrat"/>
                <a:ea typeface="Montserrat"/>
                <a:cs typeface="Montserrat"/>
                <a:sym typeface="Montserrat"/>
              </a:rPr>
              <a:t>P A R T   02</a:t>
            </a:r>
            <a:endParaRPr b="1" sz="700">
              <a:solidFill>
                <a:srgbClr val="9A6AB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2" name="Google Shape;212;p31"/>
          <p:cNvSpPr txBox="1"/>
          <p:nvPr/>
        </p:nvSpPr>
        <p:spPr>
          <a:xfrm>
            <a:off x="492275" y="1446675"/>
            <a:ext cx="81642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Montserrat"/>
                <a:ea typeface="Montserrat"/>
                <a:cs typeface="Montserrat"/>
                <a:sym typeface="Montserrat"/>
              </a:rPr>
              <a:t>Given a fixed FLOPs budget, how should one trade-off model size and the number of training tokens?</a:t>
            </a:r>
            <a:endParaRPr b="1"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2"/>
          <p:cNvSpPr txBox="1"/>
          <p:nvPr>
            <p:ph type="title"/>
          </p:nvPr>
        </p:nvSpPr>
        <p:spPr>
          <a:xfrm>
            <a:off x="311700" y="530680"/>
            <a:ext cx="8424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FLOPs (Token, Parameter)</a:t>
            </a:r>
            <a:endParaRPr/>
          </a:p>
        </p:txBody>
      </p:sp>
      <p:sp>
        <p:nvSpPr>
          <p:cNvPr id="218" name="Google Shape;218;p32"/>
          <p:cNvSpPr txBox="1"/>
          <p:nvPr/>
        </p:nvSpPr>
        <p:spPr>
          <a:xfrm>
            <a:off x="338977" y="253941"/>
            <a:ext cx="24360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rgbClr val="9A6ABA"/>
                </a:solidFill>
                <a:latin typeface="Montserrat"/>
                <a:ea typeface="Montserrat"/>
                <a:cs typeface="Montserrat"/>
                <a:sym typeface="Montserrat"/>
              </a:rPr>
              <a:t>P A R T   02</a:t>
            </a:r>
            <a:endParaRPr b="1" sz="700">
              <a:solidFill>
                <a:srgbClr val="9A6AB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9" name="Google Shape;219;p32"/>
          <p:cNvSpPr txBox="1"/>
          <p:nvPr/>
        </p:nvSpPr>
        <p:spPr>
          <a:xfrm>
            <a:off x="492275" y="1446675"/>
            <a:ext cx="5432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0" name="Google Shape;22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975" y="1283900"/>
            <a:ext cx="4552197" cy="2991825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32"/>
          <p:cNvSpPr txBox="1"/>
          <p:nvPr/>
        </p:nvSpPr>
        <p:spPr>
          <a:xfrm>
            <a:off x="4891175" y="1256350"/>
            <a:ext cx="39408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SzPts val="2000"/>
              <a:buFont typeface="Montserrat"/>
              <a:buChar char="●"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Approach 1: Fix model sizes and vary number of training tokens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●"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Approach 2: IsoFLOP profiles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●"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Approach 3: Fitting a parametric loss function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3"/>
          <p:cNvSpPr txBox="1"/>
          <p:nvPr>
            <p:ph type="title"/>
          </p:nvPr>
        </p:nvSpPr>
        <p:spPr>
          <a:xfrm>
            <a:off x="311700" y="530680"/>
            <a:ext cx="8424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hlink"/>
                </a:solidFill>
              </a:rPr>
              <a:t>Approach 1: Fix model sizes and vary number of training tokens</a:t>
            </a:r>
            <a:endParaRPr sz="2000">
              <a:solidFill>
                <a:schemeClr val="hlink"/>
              </a:solidFill>
            </a:endParaRPr>
          </a:p>
          <a:p>
            <a:pPr indent="0" lvl="0" marL="4572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None/>
            </a:pPr>
            <a:r>
              <a:t/>
            </a:r>
            <a:endParaRPr b="0" sz="20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hlink"/>
              </a:solidFill>
            </a:endParaRPr>
          </a:p>
        </p:txBody>
      </p:sp>
      <p:sp>
        <p:nvSpPr>
          <p:cNvPr id="227" name="Google Shape;227;p33"/>
          <p:cNvSpPr txBox="1"/>
          <p:nvPr/>
        </p:nvSpPr>
        <p:spPr>
          <a:xfrm>
            <a:off x="338977" y="253941"/>
            <a:ext cx="24360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rgbClr val="9A6ABA"/>
                </a:solidFill>
                <a:latin typeface="Montserrat"/>
                <a:ea typeface="Montserrat"/>
                <a:cs typeface="Montserrat"/>
                <a:sym typeface="Montserrat"/>
              </a:rPr>
              <a:t>P A R T   02</a:t>
            </a:r>
            <a:endParaRPr b="1" sz="700">
              <a:solidFill>
                <a:srgbClr val="9A6AB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8" name="Google Shape;228;p33"/>
          <p:cNvSpPr txBox="1"/>
          <p:nvPr/>
        </p:nvSpPr>
        <p:spPr>
          <a:xfrm>
            <a:off x="407175" y="1256350"/>
            <a:ext cx="8424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9" name="Google Shape;22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1338" y="1027475"/>
            <a:ext cx="6845624" cy="300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4"/>
          <p:cNvSpPr txBox="1"/>
          <p:nvPr>
            <p:ph type="title"/>
          </p:nvPr>
        </p:nvSpPr>
        <p:spPr>
          <a:xfrm>
            <a:off x="311700" y="530680"/>
            <a:ext cx="8424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hlink"/>
                </a:solidFill>
              </a:rPr>
              <a:t>Approach 2: IsoFLOP profiles</a:t>
            </a:r>
            <a:endParaRPr sz="2000">
              <a:solidFill>
                <a:schemeClr val="hlink"/>
              </a:solidFill>
            </a:endParaRPr>
          </a:p>
        </p:txBody>
      </p:sp>
      <p:sp>
        <p:nvSpPr>
          <p:cNvPr id="235" name="Google Shape;235;p34"/>
          <p:cNvSpPr txBox="1"/>
          <p:nvPr/>
        </p:nvSpPr>
        <p:spPr>
          <a:xfrm>
            <a:off x="338977" y="253941"/>
            <a:ext cx="24360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rgbClr val="9A6ABA"/>
                </a:solidFill>
                <a:latin typeface="Montserrat"/>
                <a:ea typeface="Montserrat"/>
                <a:cs typeface="Montserrat"/>
                <a:sym typeface="Montserrat"/>
              </a:rPr>
              <a:t>P A R T   02</a:t>
            </a:r>
            <a:endParaRPr b="1" sz="700">
              <a:solidFill>
                <a:srgbClr val="9A6AB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6" name="Google Shape;236;p34"/>
          <p:cNvSpPr txBox="1"/>
          <p:nvPr/>
        </p:nvSpPr>
        <p:spPr>
          <a:xfrm>
            <a:off x="407175" y="1022400"/>
            <a:ext cx="8424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For a given FLOP budget, what is the optimal parameter count?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37" name="Google Shape;23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1563" y="1515000"/>
            <a:ext cx="6716124" cy="316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5"/>
          <p:cNvSpPr txBox="1"/>
          <p:nvPr>
            <p:ph type="title"/>
          </p:nvPr>
        </p:nvSpPr>
        <p:spPr>
          <a:xfrm>
            <a:off x="311700" y="530680"/>
            <a:ext cx="8424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hlink"/>
                </a:solidFill>
              </a:rPr>
              <a:t>Approach 3: </a:t>
            </a:r>
            <a:r>
              <a:rPr lang="en" sz="2000">
                <a:solidFill>
                  <a:schemeClr val="hlink"/>
                </a:solidFill>
              </a:rPr>
              <a:t>Fitting a parametric loss function</a:t>
            </a:r>
            <a:endParaRPr sz="2000">
              <a:solidFill>
                <a:schemeClr val="hlink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hlink"/>
              </a:solidFill>
            </a:endParaRPr>
          </a:p>
        </p:txBody>
      </p:sp>
      <p:sp>
        <p:nvSpPr>
          <p:cNvPr id="243" name="Google Shape;243;p35"/>
          <p:cNvSpPr txBox="1"/>
          <p:nvPr/>
        </p:nvSpPr>
        <p:spPr>
          <a:xfrm>
            <a:off x="338977" y="253941"/>
            <a:ext cx="24360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rgbClr val="9A6ABA"/>
                </a:solidFill>
                <a:latin typeface="Montserrat"/>
                <a:ea typeface="Montserrat"/>
                <a:cs typeface="Montserrat"/>
                <a:sym typeface="Montserrat"/>
              </a:rPr>
              <a:t>P A R T   02</a:t>
            </a:r>
            <a:endParaRPr b="1" sz="700">
              <a:solidFill>
                <a:srgbClr val="9A6AB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44" name="Google Shape;24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175" y="1103375"/>
            <a:ext cx="3337549" cy="1050900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35"/>
          <p:cNvSpPr txBox="1"/>
          <p:nvPr/>
        </p:nvSpPr>
        <p:spPr>
          <a:xfrm>
            <a:off x="4006600" y="1247800"/>
            <a:ext cx="5157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N: Model Size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D: Token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46" name="Google Shape;246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04863" y="2118100"/>
            <a:ext cx="5848622" cy="2684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6"/>
          <p:cNvSpPr txBox="1"/>
          <p:nvPr>
            <p:ph type="title"/>
          </p:nvPr>
        </p:nvSpPr>
        <p:spPr>
          <a:xfrm>
            <a:off x="311700" y="530680"/>
            <a:ext cx="8424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FLOPs (Token, Parameter)</a:t>
            </a:r>
            <a:endParaRPr/>
          </a:p>
        </p:txBody>
      </p:sp>
      <p:sp>
        <p:nvSpPr>
          <p:cNvPr id="252" name="Google Shape;252;p36"/>
          <p:cNvSpPr txBox="1"/>
          <p:nvPr/>
        </p:nvSpPr>
        <p:spPr>
          <a:xfrm>
            <a:off x="338977" y="253941"/>
            <a:ext cx="24360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rgbClr val="9A6ABA"/>
                </a:solidFill>
                <a:latin typeface="Montserrat"/>
                <a:ea typeface="Montserrat"/>
                <a:cs typeface="Montserrat"/>
                <a:sym typeface="Montserrat"/>
              </a:rPr>
              <a:t>P A R T   02</a:t>
            </a:r>
            <a:endParaRPr b="1" sz="700">
              <a:solidFill>
                <a:srgbClr val="9A6AB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3" name="Google Shape;253;p36"/>
          <p:cNvSpPr txBox="1"/>
          <p:nvPr/>
        </p:nvSpPr>
        <p:spPr>
          <a:xfrm>
            <a:off x="492275" y="1446675"/>
            <a:ext cx="5432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54" name="Google Shape;25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975" y="1283900"/>
            <a:ext cx="4552197" cy="2991825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36"/>
          <p:cNvSpPr txBox="1"/>
          <p:nvPr/>
        </p:nvSpPr>
        <p:spPr>
          <a:xfrm>
            <a:off x="4891175" y="1256350"/>
            <a:ext cx="39408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SzPts val="2000"/>
              <a:buFont typeface="Montserrat"/>
              <a:buChar char="●"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Approach 1: Fix model sizes and vary number of training tokens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●"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Approach 2: IsoFLOP profiles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●"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Approach 3: Fitting a parametric loss function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7"/>
          <p:cNvSpPr txBox="1"/>
          <p:nvPr>
            <p:ph type="title"/>
          </p:nvPr>
        </p:nvSpPr>
        <p:spPr>
          <a:xfrm>
            <a:off x="311700" y="530680"/>
            <a:ext cx="8424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FLOPs (Token, Parameter)</a:t>
            </a:r>
            <a:endParaRPr/>
          </a:p>
        </p:txBody>
      </p:sp>
      <p:sp>
        <p:nvSpPr>
          <p:cNvPr id="261" name="Google Shape;261;p37"/>
          <p:cNvSpPr txBox="1"/>
          <p:nvPr/>
        </p:nvSpPr>
        <p:spPr>
          <a:xfrm>
            <a:off x="338977" y="253941"/>
            <a:ext cx="24360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rgbClr val="9A6ABA"/>
                </a:solidFill>
                <a:latin typeface="Montserrat"/>
                <a:ea typeface="Montserrat"/>
                <a:cs typeface="Montserrat"/>
                <a:sym typeface="Montserrat"/>
              </a:rPr>
              <a:t>P A R T   02</a:t>
            </a:r>
            <a:endParaRPr b="1" sz="700">
              <a:solidFill>
                <a:srgbClr val="9A6AB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2" name="Google Shape;262;p37"/>
          <p:cNvSpPr txBox="1"/>
          <p:nvPr/>
        </p:nvSpPr>
        <p:spPr>
          <a:xfrm>
            <a:off x="492275" y="1446675"/>
            <a:ext cx="5432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63" name="Google Shape;26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58425"/>
            <a:ext cx="8839202" cy="28691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0"/>
          <p:cNvSpPr txBox="1"/>
          <p:nvPr>
            <p:ph type="title"/>
          </p:nvPr>
        </p:nvSpPr>
        <p:spPr>
          <a:xfrm>
            <a:off x="1506000" y="1385509"/>
            <a:ext cx="6131700" cy="163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LLM Training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118" name="Google Shape;118;p20"/>
          <p:cNvSpPr txBox="1"/>
          <p:nvPr/>
        </p:nvSpPr>
        <p:spPr>
          <a:xfrm>
            <a:off x="3793600" y="817178"/>
            <a:ext cx="1556700" cy="29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accen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P A R T   0 1</a:t>
            </a:r>
            <a:endParaRPr sz="900">
              <a:solidFill>
                <a:schemeClr val="accent2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cxnSp>
        <p:nvCxnSpPr>
          <p:cNvPr id="119" name="Google Shape;119;p20"/>
          <p:cNvCxnSpPr/>
          <p:nvPr/>
        </p:nvCxnSpPr>
        <p:spPr>
          <a:xfrm>
            <a:off x="4231926" y="1084298"/>
            <a:ext cx="692400" cy="0"/>
          </a:xfrm>
          <a:prstGeom prst="straightConnector1">
            <a:avLst/>
          </a:prstGeom>
          <a:noFill/>
          <a:ln cap="flat" cmpd="sng" w="9525">
            <a:solidFill>
              <a:srgbClr val="57068C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1"/>
          <p:cNvSpPr txBox="1"/>
          <p:nvPr>
            <p:ph type="title"/>
          </p:nvPr>
        </p:nvSpPr>
        <p:spPr>
          <a:xfrm>
            <a:off x="311700" y="530680"/>
            <a:ext cx="8424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LLM Training</a:t>
            </a:r>
            <a:endParaRPr/>
          </a:p>
        </p:txBody>
      </p:sp>
      <p:sp>
        <p:nvSpPr>
          <p:cNvPr id="125" name="Google Shape;125;p21"/>
          <p:cNvSpPr txBox="1"/>
          <p:nvPr/>
        </p:nvSpPr>
        <p:spPr>
          <a:xfrm>
            <a:off x="338977" y="253941"/>
            <a:ext cx="24360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rgbClr val="9A6ABA"/>
                </a:solidFill>
                <a:latin typeface="Montserrat"/>
                <a:ea typeface="Montserrat"/>
                <a:cs typeface="Montserrat"/>
                <a:sym typeface="Montserrat"/>
              </a:rPr>
              <a:t>P A R T   0 1</a:t>
            </a:r>
            <a:endParaRPr b="1" sz="700">
              <a:solidFill>
                <a:srgbClr val="9A6AB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6" name="Google Shape;126;p21"/>
          <p:cNvSpPr txBox="1"/>
          <p:nvPr/>
        </p:nvSpPr>
        <p:spPr>
          <a:xfrm>
            <a:off x="530000" y="1352350"/>
            <a:ext cx="861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27" name="Google Shape;12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175" y="1232325"/>
            <a:ext cx="7949499" cy="3086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2"/>
          <p:cNvSpPr txBox="1"/>
          <p:nvPr>
            <p:ph type="title"/>
          </p:nvPr>
        </p:nvSpPr>
        <p:spPr>
          <a:xfrm>
            <a:off x="311700" y="530680"/>
            <a:ext cx="8424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Parallelism</a:t>
            </a:r>
            <a:endParaRPr/>
          </a:p>
        </p:txBody>
      </p:sp>
      <p:sp>
        <p:nvSpPr>
          <p:cNvPr id="133" name="Google Shape;133;p22"/>
          <p:cNvSpPr txBox="1"/>
          <p:nvPr/>
        </p:nvSpPr>
        <p:spPr>
          <a:xfrm>
            <a:off x="338977" y="253941"/>
            <a:ext cx="24360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rgbClr val="9A6ABA"/>
                </a:solidFill>
                <a:latin typeface="Montserrat"/>
                <a:ea typeface="Montserrat"/>
                <a:cs typeface="Montserrat"/>
                <a:sym typeface="Montserrat"/>
              </a:rPr>
              <a:t>P A R T   0 1</a:t>
            </a:r>
            <a:endParaRPr b="1" sz="700">
              <a:solidFill>
                <a:srgbClr val="9A6AB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4" name="Google Shape;134;p22"/>
          <p:cNvSpPr txBox="1"/>
          <p:nvPr/>
        </p:nvSpPr>
        <p:spPr>
          <a:xfrm>
            <a:off x="311700" y="1352350"/>
            <a:ext cx="7906200" cy="26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●"/>
            </a:pPr>
            <a:r>
              <a:rPr b="1" lang="en" sz="1600"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Model Fits into a single GPU memory</a:t>
            </a:r>
            <a:endParaRPr b="1" sz="1600"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○"/>
            </a:pPr>
            <a:r>
              <a:rPr lang="en" sz="1600"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Keep multiple copies of parameters</a:t>
            </a:r>
            <a:endParaRPr sz="1600"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Georgia"/>
              <a:buChar char="●"/>
            </a:pPr>
            <a:r>
              <a:rPr b="1" lang="en" sz="1600"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Steps</a:t>
            </a:r>
            <a:r>
              <a:rPr lang="en" sz="1600"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sz="1600"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○"/>
            </a:pPr>
            <a:r>
              <a:rPr lang="en" sz="1600"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independently compute the gradient on each worker;</a:t>
            </a:r>
            <a:endParaRPr sz="1600"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○"/>
            </a:pPr>
            <a:r>
              <a:rPr lang="en" sz="1600"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average the gradients across workers;</a:t>
            </a:r>
            <a:endParaRPr sz="1600"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■"/>
            </a:pPr>
            <a:r>
              <a:rPr b="1" lang="en" sz="1350"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synchronous overhead!</a:t>
            </a:r>
            <a:endParaRPr b="1" sz="1350"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314325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50"/>
              <a:buFont typeface="Montserrat"/>
              <a:buChar char="■"/>
            </a:pPr>
            <a:r>
              <a:rPr b="1" lang="en" sz="1350"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" sz="1350" u="sng">
                <a:solidFill>
                  <a:schemeClr val="hlink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  <a:hlinkClick r:id="rId3"/>
              </a:rPr>
              <a:t>asynchronous synchronization schemes</a:t>
            </a:r>
            <a:r>
              <a:rPr b="1" lang="en" sz="1350"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?</a:t>
            </a:r>
            <a:endParaRPr b="1" sz="1350"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○"/>
            </a:pPr>
            <a:r>
              <a:rPr lang="en" sz="1600"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independently compute the same new parameters on each worker.</a:t>
            </a:r>
            <a:endParaRPr sz="1600"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3"/>
          <p:cNvSpPr txBox="1"/>
          <p:nvPr>
            <p:ph type="title"/>
          </p:nvPr>
        </p:nvSpPr>
        <p:spPr>
          <a:xfrm>
            <a:off x="311700" y="530680"/>
            <a:ext cx="8424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Pipeline Parallelism</a:t>
            </a:r>
            <a:endParaRPr/>
          </a:p>
        </p:txBody>
      </p:sp>
      <p:sp>
        <p:nvSpPr>
          <p:cNvPr id="140" name="Google Shape;140;p23"/>
          <p:cNvSpPr txBox="1"/>
          <p:nvPr/>
        </p:nvSpPr>
        <p:spPr>
          <a:xfrm>
            <a:off x="338977" y="253941"/>
            <a:ext cx="24360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rgbClr val="9A6ABA"/>
                </a:solidFill>
                <a:latin typeface="Montserrat"/>
                <a:ea typeface="Montserrat"/>
                <a:cs typeface="Montserrat"/>
                <a:sym typeface="Montserrat"/>
              </a:rPr>
              <a:t>P A R T   0 1</a:t>
            </a:r>
            <a:endParaRPr b="1" sz="700">
              <a:solidFill>
                <a:srgbClr val="9A6AB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1" name="Google Shape;141;p23"/>
          <p:cNvSpPr txBox="1"/>
          <p:nvPr/>
        </p:nvSpPr>
        <p:spPr>
          <a:xfrm>
            <a:off x="530000" y="1352350"/>
            <a:ext cx="5432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2" name="Google Shape;142;p23"/>
          <p:cNvSpPr txBox="1"/>
          <p:nvPr/>
        </p:nvSpPr>
        <p:spPr>
          <a:xfrm>
            <a:off x="473425" y="1361800"/>
            <a:ext cx="8808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lang="en" sz="1350"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waiting for outputs from the previous machine </a:t>
            </a:r>
            <a:endParaRPr/>
          </a:p>
        </p:txBody>
      </p:sp>
      <p:pic>
        <p:nvPicPr>
          <p:cNvPr id="143" name="Google Shape;14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914400"/>
            <a:ext cx="5934075" cy="1724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4"/>
          <p:cNvSpPr txBox="1"/>
          <p:nvPr>
            <p:ph type="title"/>
          </p:nvPr>
        </p:nvSpPr>
        <p:spPr>
          <a:xfrm>
            <a:off x="311700" y="530680"/>
            <a:ext cx="8424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Pipeline Parallelism</a:t>
            </a:r>
            <a:endParaRPr/>
          </a:p>
        </p:txBody>
      </p:sp>
      <p:sp>
        <p:nvSpPr>
          <p:cNvPr id="149" name="Google Shape;149;p24"/>
          <p:cNvSpPr txBox="1"/>
          <p:nvPr/>
        </p:nvSpPr>
        <p:spPr>
          <a:xfrm>
            <a:off x="338977" y="253941"/>
            <a:ext cx="24360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rgbClr val="9A6ABA"/>
                </a:solidFill>
                <a:latin typeface="Montserrat"/>
                <a:ea typeface="Montserrat"/>
                <a:cs typeface="Montserrat"/>
                <a:sym typeface="Montserrat"/>
              </a:rPr>
              <a:t>P A R T   0 1</a:t>
            </a:r>
            <a:endParaRPr b="1" sz="700">
              <a:solidFill>
                <a:srgbClr val="9A6AB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0" name="Google Shape;150;p24"/>
          <p:cNvSpPr txBox="1"/>
          <p:nvPr/>
        </p:nvSpPr>
        <p:spPr>
          <a:xfrm>
            <a:off x="530000" y="1352350"/>
            <a:ext cx="5432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1" name="Google Shape;151;p24"/>
          <p:cNvSpPr txBox="1"/>
          <p:nvPr/>
        </p:nvSpPr>
        <p:spPr>
          <a:xfrm>
            <a:off x="473425" y="1361800"/>
            <a:ext cx="8808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lang="en" sz="1350"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GPipe</a:t>
            </a:r>
            <a:endParaRPr/>
          </a:p>
        </p:txBody>
      </p:sp>
      <p:pic>
        <p:nvPicPr>
          <p:cNvPr id="152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914400"/>
            <a:ext cx="5934075" cy="152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5"/>
          <p:cNvSpPr txBox="1"/>
          <p:nvPr>
            <p:ph type="title"/>
          </p:nvPr>
        </p:nvSpPr>
        <p:spPr>
          <a:xfrm>
            <a:off x="311700" y="530680"/>
            <a:ext cx="8424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Pipeline Parallelism</a:t>
            </a:r>
            <a:endParaRPr/>
          </a:p>
        </p:txBody>
      </p:sp>
      <p:sp>
        <p:nvSpPr>
          <p:cNvPr id="158" name="Google Shape;158;p25"/>
          <p:cNvSpPr txBox="1"/>
          <p:nvPr/>
        </p:nvSpPr>
        <p:spPr>
          <a:xfrm>
            <a:off x="338977" y="253941"/>
            <a:ext cx="24360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rgbClr val="9A6ABA"/>
                </a:solidFill>
                <a:latin typeface="Montserrat"/>
                <a:ea typeface="Montserrat"/>
                <a:cs typeface="Montserrat"/>
                <a:sym typeface="Montserrat"/>
              </a:rPr>
              <a:t>P A R T   0 1</a:t>
            </a:r>
            <a:endParaRPr b="1" sz="700">
              <a:solidFill>
                <a:srgbClr val="9A6AB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9" name="Google Shape;159;p25"/>
          <p:cNvSpPr txBox="1"/>
          <p:nvPr/>
        </p:nvSpPr>
        <p:spPr>
          <a:xfrm>
            <a:off x="530000" y="1352350"/>
            <a:ext cx="5432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0" name="Google Shape;160;p25"/>
          <p:cNvSpPr txBox="1"/>
          <p:nvPr/>
        </p:nvSpPr>
        <p:spPr>
          <a:xfrm>
            <a:off x="473425" y="1361800"/>
            <a:ext cx="8808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lang="en" sz="1350"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PipeDream</a:t>
            </a:r>
            <a:endParaRPr/>
          </a:p>
        </p:txBody>
      </p:sp>
      <p:pic>
        <p:nvPicPr>
          <p:cNvPr id="161" name="Google Shape;16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914400"/>
            <a:ext cx="5934075" cy="152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6"/>
          <p:cNvSpPr txBox="1"/>
          <p:nvPr>
            <p:ph type="title"/>
          </p:nvPr>
        </p:nvSpPr>
        <p:spPr>
          <a:xfrm>
            <a:off x="311700" y="530680"/>
            <a:ext cx="8424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Tensor Parallelism</a:t>
            </a:r>
            <a:endParaRPr/>
          </a:p>
        </p:txBody>
      </p:sp>
      <p:sp>
        <p:nvSpPr>
          <p:cNvPr id="167" name="Google Shape;167;p26"/>
          <p:cNvSpPr txBox="1"/>
          <p:nvPr/>
        </p:nvSpPr>
        <p:spPr>
          <a:xfrm>
            <a:off x="338977" y="253941"/>
            <a:ext cx="24360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rgbClr val="9A6ABA"/>
                </a:solidFill>
                <a:latin typeface="Montserrat"/>
                <a:ea typeface="Montserrat"/>
                <a:cs typeface="Montserrat"/>
                <a:sym typeface="Montserrat"/>
              </a:rPr>
              <a:t>P A R T   0 1</a:t>
            </a:r>
            <a:endParaRPr b="1" sz="700">
              <a:solidFill>
                <a:srgbClr val="9A6AB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8" name="Google Shape;168;p26"/>
          <p:cNvSpPr txBox="1"/>
          <p:nvPr/>
        </p:nvSpPr>
        <p:spPr>
          <a:xfrm>
            <a:off x="530000" y="1352350"/>
            <a:ext cx="5432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9" name="Google Shape;169;p26"/>
          <p:cNvSpPr txBox="1"/>
          <p:nvPr/>
        </p:nvSpPr>
        <p:spPr>
          <a:xfrm>
            <a:off x="473425" y="1361800"/>
            <a:ext cx="8808300" cy="8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lang="en" sz="1350"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Transformer/CNN -&gt; Matrix Multiplication</a:t>
            </a:r>
            <a:endParaRPr sz="1350"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SzPts val="1350"/>
              <a:buFont typeface="Georgia"/>
              <a:buChar char="❏"/>
            </a:pPr>
            <a:r>
              <a:rPr lang="en" sz="1350" u="sng">
                <a:solidFill>
                  <a:schemeClr val="hlink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  <a:hlinkClick r:id="rId3"/>
              </a:rPr>
              <a:t>Sequence parallelism</a:t>
            </a:r>
            <a:r>
              <a:rPr lang="en" sz="1350"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:</a:t>
            </a:r>
            <a:endParaRPr sz="1350"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170" name="Google Shape;170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2001525"/>
            <a:ext cx="7209175" cy="2270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7"/>
          <p:cNvSpPr txBox="1"/>
          <p:nvPr>
            <p:ph type="title"/>
          </p:nvPr>
        </p:nvSpPr>
        <p:spPr>
          <a:xfrm>
            <a:off x="311700" y="530680"/>
            <a:ext cx="8424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Tensor Parallelism</a:t>
            </a:r>
            <a:endParaRPr/>
          </a:p>
        </p:txBody>
      </p:sp>
      <p:sp>
        <p:nvSpPr>
          <p:cNvPr id="176" name="Google Shape;176;p27"/>
          <p:cNvSpPr txBox="1"/>
          <p:nvPr/>
        </p:nvSpPr>
        <p:spPr>
          <a:xfrm>
            <a:off x="338977" y="253941"/>
            <a:ext cx="24360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rgbClr val="9A6ABA"/>
                </a:solidFill>
                <a:latin typeface="Montserrat"/>
                <a:ea typeface="Montserrat"/>
                <a:cs typeface="Montserrat"/>
                <a:sym typeface="Montserrat"/>
              </a:rPr>
              <a:t>P A R T   0 1</a:t>
            </a:r>
            <a:endParaRPr b="1" sz="700">
              <a:solidFill>
                <a:srgbClr val="9A6AB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7" name="Google Shape;177;p27"/>
          <p:cNvSpPr txBox="1"/>
          <p:nvPr/>
        </p:nvSpPr>
        <p:spPr>
          <a:xfrm>
            <a:off x="530000" y="1352350"/>
            <a:ext cx="5432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78" name="Google Shape;17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439375"/>
            <a:ext cx="5030425" cy="179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77928" y="3235675"/>
            <a:ext cx="3251277" cy="168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97799" y="3041962"/>
            <a:ext cx="3620974" cy="18742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42125" y="542225"/>
            <a:ext cx="3620976" cy="213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NYU Elegant">
  <a:themeElements>
    <a:clrScheme name="Simple Light">
      <a:dk1>
        <a:srgbClr val="57068C"/>
      </a:dk1>
      <a:lt1>
        <a:srgbClr val="FFFFFF"/>
      </a:lt1>
      <a:dk2>
        <a:srgbClr val="333333"/>
      </a:dk2>
      <a:lt2>
        <a:srgbClr val="E3DFE9"/>
      </a:lt2>
      <a:accent1>
        <a:srgbClr val="9A6ABA"/>
      </a:accent1>
      <a:accent2>
        <a:srgbClr val="330662"/>
      </a:accent2>
      <a:accent3>
        <a:srgbClr val="007E8A"/>
      </a:accent3>
      <a:accent4>
        <a:srgbClr val="E97300"/>
      </a:accent4>
      <a:accent5>
        <a:srgbClr val="799A05"/>
      </a:accent5>
      <a:accent6>
        <a:srgbClr val="C50F3C"/>
      </a:accent6>
      <a:hlink>
        <a:srgbClr val="57068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